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5"/>
  </p:normalViewPr>
  <p:slideViewPr>
    <p:cSldViewPr snapToGrid="0" snapToObjects="1">
      <p:cViewPr varScale="1">
        <p:scale>
          <a:sx n="82" d="100"/>
          <a:sy n="82"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74AEB5-496D-224C-9BD0-47212FF6E52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2505149-C673-724E-8CED-AF828D0A5B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posición de fecha 3">
            <a:extLst>
              <a:ext uri="{FF2B5EF4-FFF2-40B4-BE49-F238E27FC236}">
                <a16:creationId xmlns:a16="http://schemas.microsoft.com/office/drawing/2014/main" id="{05D65283-3541-5842-9155-A15BBB1790A8}"/>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5" name="Marcador de posición de pie de página 4">
            <a:extLst>
              <a:ext uri="{FF2B5EF4-FFF2-40B4-BE49-F238E27FC236}">
                <a16:creationId xmlns:a16="http://schemas.microsoft.com/office/drawing/2014/main" id="{5A98A42B-A33F-A24B-B448-80298B892138}"/>
              </a:ext>
            </a:extLst>
          </p:cNvPr>
          <p:cNvSpPr>
            <a:spLocks noGrp="1"/>
          </p:cNvSpPr>
          <p:nvPr>
            <p:ph type="ftr" sz="quarter" idx="11"/>
          </p:nvPr>
        </p:nvSpPr>
        <p:spPr/>
        <p:txBody>
          <a:bodyPr/>
          <a:lstStyle/>
          <a:p>
            <a:endParaRPr lang="es-ES"/>
          </a:p>
        </p:txBody>
      </p:sp>
      <p:sp>
        <p:nvSpPr>
          <p:cNvPr id="6" name="Marcador de posición de número de diapositiva 5">
            <a:extLst>
              <a:ext uri="{FF2B5EF4-FFF2-40B4-BE49-F238E27FC236}">
                <a16:creationId xmlns:a16="http://schemas.microsoft.com/office/drawing/2014/main" id="{610B7E90-B1B7-874B-B740-E0FB63D18262}"/>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2958418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883FB-88AA-E048-AE79-DE4438C305B5}"/>
              </a:ext>
            </a:extLst>
          </p:cNvPr>
          <p:cNvSpPr>
            <a:spLocks noGrp="1"/>
          </p:cNvSpPr>
          <p:nvPr>
            <p:ph type="title"/>
          </p:nvPr>
        </p:nvSpPr>
        <p:spPr/>
        <p:txBody>
          <a:bodyPr/>
          <a:lstStyle/>
          <a:p>
            <a:r>
              <a:rPr lang="es-ES"/>
              <a:t>Haga clic para modificar el estilo de título del patrón</a:t>
            </a:r>
          </a:p>
        </p:txBody>
      </p:sp>
      <p:sp>
        <p:nvSpPr>
          <p:cNvPr id="3" name="Marcador de posición de texto vertical 2">
            <a:extLst>
              <a:ext uri="{FF2B5EF4-FFF2-40B4-BE49-F238E27FC236}">
                <a16:creationId xmlns:a16="http://schemas.microsoft.com/office/drawing/2014/main" id="{68B732C0-8BF6-8946-AD6B-9497671760F3}"/>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a:extLst>
              <a:ext uri="{FF2B5EF4-FFF2-40B4-BE49-F238E27FC236}">
                <a16:creationId xmlns:a16="http://schemas.microsoft.com/office/drawing/2014/main" id="{D59C554D-F90E-6541-A7B1-B8A21595FBD7}"/>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5" name="Marcador de posición de pie de página 4">
            <a:extLst>
              <a:ext uri="{FF2B5EF4-FFF2-40B4-BE49-F238E27FC236}">
                <a16:creationId xmlns:a16="http://schemas.microsoft.com/office/drawing/2014/main" id="{83911E00-9E42-A244-95FB-BDB333D2AC86}"/>
              </a:ext>
            </a:extLst>
          </p:cNvPr>
          <p:cNvSpPr>
            <a:spLocks noGrp="1"/>
          </p:cNvSpPr>
          <p:nvPr>
            <p:ph type="ftr" sz="quarter" idx="11"/>
          </p:nvPr>
        </p:nvSpPr>
        <p:spPr/>
        <p:txBody>
          <a:bodyPr/>
          <a:lstStyle/>
          <a:p>
            <a:endParaRPr lang="es-ES"/>
          </a:p>
        </p:txBody>
      </p:sp>
      <p:sp>
        <p:nvSpPr>
          <p:cNvPr id="6" name="Marcador de posición de número de diapositiva 5">
            <a:extLst>
              <a:ext uri="{FF2B5EF4-FFF2-40B4-BE49-F238E27FC236}">
                <a16:creationId xmlns:a16="http://schemas.microsoft.com/office/drawing/2014/main" id="{A96CA08C-EC34-F443-8131-C109E64FBD88}"/>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255091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B0A5F9A-F646-464A-B3AE-19D8BDFCCBA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posición de texto vertical 2">
            <a:extLst>
              <a:ext uri="{FF2B5EF4-FFF2-40B4-BE49-F238E27FC236}">
                <a16:creationId xmlns:a16="http://schemas.microsoft.com/office/drawing/2014/main" id="{E716E162-603B-D94E-846E-C9C54B903024}"/>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a:extLst>
              <a:ext uri="{FF2B5EF4-FFF2-40B4-BE49-F238E27FC236}">
                <a16:creationId xmlns:a16="http://schemas.microsoft.com/office/drawing/2014/main" id="{0B370B8B-7DF7-AC4D-8228-20DEB6791986}"/>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5" name="Marcador de posición de pie de página 4">
            <a:extLst>
              <a:ext uri="{FF2B5EF4-FFF2-40B4-BE49-F238E27FC236}">
                <a16:creationId xmlns:a16="http://schemas.microsoft.com/office/drawing/2014/main" id="{9B052C6D-84A6-9548-B254-C384C7E78207}"/>
              </a:ext>
            </a:extLst>
          </p:cNvPr>
          <p:cNvSpPr>
            <a:spLocks noGrp="1"/>
          </p:cNvSpPr>
          <p:nvPr>
            <p:ph type="ftr" sz="quarter" idx="11"/>
          </p:nvPr>
        </p:nvSpPr>
        <p:spPr/>
        <p:txBody>
          <a:bodyPr/>
          <a:lstStyle/>
          <a:p>
            <a:endParaRPr lang="es-ES"/>
          </a:p>
        </p:txBody>
      </p:sp>
      <p:sp>
        <p:nvSpPr>
          <p:cNvPr id="6" name="Marcador de posición de número de diapositiva 5">
            <a:extLst>
              <a:ext uri="{FF2B5EF4-FFF2-40B4-BE49-F238E27FC236}">
                <a16:creationId xmlns:a16="http://schemas.microsoft.com/office/drawing/2014/main" id="{B644CACA-E10E-4441-BA3B-923FEA2728D0}"/>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3937367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C3FA74-4A69-C042-9B38-DCE36A01BD2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BB4F517-9E7B-5244-8302-E100065A0BB8}"/>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a:extLst>
              <a:ext uri="{FF2B5EF4-FFF2-40B4-BE49-F238E27FC236}">
                <a16:creationId xmlns:a16="http://schemas.microsoft.com/office/drawing/2014/main" id="{2C668FE5-5317-F84E-9231-72836BB62817}"/>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5" name="Marcador de posición de pie de página 4">
            <a:extLst>
              <a:ext uri="{FF2B5EF4-FFF2-40B4-BE49-F238E27FC236}">
                <a16:creationId xmlns:a16="http://schemas.microsoft.com/office/drawing/2014/main" id="{29EED153-92C3-214B-BBD1-C1B1DF3DEE17}"/>
              </a:ext>
            </a:extLst>
          </p:cNvPr>
          <p:cNvSpPr>
            <a:spLocks noGrp="1"/>
          </p:cNvSpPr>
          <p:nvPr>
            <p:ph type="ftr" sz="quarter" idx="11"/>
          </p:nvPr>
        </p:nvSpPr>
        <p:spPr/>
        <p:txBody>
          <a:bodyPr/>
          <a:lstStyle/>
          <a:p>
            <a:endParaRPr lang="es-ES"/>
          </a:p>
        </p:txBody>
      </p:sp>
      <p:sp>
        <p:nvSpPr>
          <p:cNvPr id="6" name="Marcador de posición de número de diapositiva 5">
            <a:extLst>
              <a:ext uri="{FF2B5EF4-FFF2-40B4-BE49-F238E27FC236}">
                <a16:creationId xmlns:a16="http://schemas.microsoft.com/office/drawing/2014/main" id="{A9DB0CC0-DDC6-A84C-9E90-21AB1E48FE57}"/>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401126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BC41B2-DC3A-E44D-8460-117FB67854E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posición de texto 2">
            <a:extLst>
              <a:ext uri="{FF2B5EF4-FFF2-40B4-BE49-F238E27FC236}">
                <a16:creationId xmlns:a16="http://schemas.microsoft.com/office/drawing/2014/main" id="{45466502-DEF6-EE4E-B3C2-B5DB32794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posición de fecha 3">
            <a:extLst>
              <a:ext uri="{FF2B5EF4-FFF2-40B4-BE49-F238E27FC236}">
                <a16:creationId xmlns:a16="http://schemas.microsoft.com/office/drawing/2014/main" id="{EE405AF1-255E-7740-9770-90204ED051F4}"/>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5" name="Marcador de posición de pie de página 4">
            <a:extLst>
              <a:ext uri="{FF2B5EF4-FFF2-40B4-BE49-F238E27FC236}">
                <a16:creationId xmlns:a16="http://schemas.microsoft.com/office/drawing/2014/main" id="{036A6531-B81C-E143-983F-A392D5A5148E}"/>
              </a:ext>
            </a:extLst>
          </p:cNvPr>
          <p:cNvSpPr>
            <a:spLocks noGrp="1"/>
          </p:cNvSpPr>
          <p:nvPr>
            <p:ph type="ftr" sz="quarter" idx="11"/>
          </p:nvPr>
        </p:nvSpPr>
        <p:spPr/>
        <p:txBody>
          <a:bodyPr/>
          <a:lstStyle/>
          <a:p>
            <a:endParaRPr lang="es-ES"/>
          </a:p>
        </p:txBody>
      </p:sp>
      <p:sp>
        <p:nvSpPr>
          <p:cNvPr id="6" name="Marcador de posición de número de diapositiva 5">
            <a:extLst>
              <a:ext uri="{FF2B5EF4-FFF2-40B4-BE49-F238E27FC236}">
                <a16:creationId xmlns:a16="http://schemas.microsoft.com/office/drawing/2014/main" id="{161E1E37-C595-5749-A2F2-6A7DA24307DE}"/>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340149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DC78F-45E1-EB4C-908F-75BE9F82D8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18BC47F-46E7-0C41-8EBE-54C986A4EF27}"/>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5892B29-CAEC-9F40-9AC6-5AC6178A62C0}"/>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fecha 4">
            <a:extLst>
              <a:ext uri="{FF2B5EF4-FFF2-40B4-BE49-F238E27FC236}">
                <a16:creationId xmlns:a16="http://schemas.microsoft.com/office/drawing/2014/main" id="{C49FFC6E-A25A-3E47-A907-F6863FDFEF5D}"/>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6" name="Marcador de posición de pie de página 5">
            <a:extLst>
              <a:ext uri="{FF2B5EF4-FFF2-40B4-BE49-F238E27FC236}">
                <a16:creationId xmlns:a16="http://schemas.microsoft.com/office/drawing/2014/main" id="{6ABAFFA7-6AD1-4549-AB32-71463B36B85A}"/>
              </a:ext>
            </a:extLst>
          </p:cNvPr>
          <p:cNvSpPr>
            <a:spLocks noGrp="1"/>
          </p:cNvSpPr>
          <p:nvPr>
            <p:ph type="ftr" sz="quarter" idx="11"/>
          </p:nvPr>
        </p:nvSpPr>
        <p:spPr/>
        <p:txBody>
          <a:bodyPr/>
          <a:lstStyle/>
          <a:p>
            <a:endParaRPr lang="es-ES"/>
          </a:p>
        </p:txBody>
      </p:sp>
      <p:sp>
        <p:nvSpPr>
          <p:cNvPr id="7" name="Marcador de posición de número de diapositiva 6">
            <a:extLst>
              <a:ext uri="{FF2B5EF4-FFF2-40B4-BE49-F238E27FC236}">
                <a16:creationId xmlns:a16="http://schemas.microsoft.com/office/drawing/2014/main" id="{D3FFC050-91C3-BE4F-868C-23C82A2099CC}"/>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2164332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EF31C5-12DA-EC49-A256-3425CF977F9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posición de texto 2">
            <a:extLst>
              <a:ext uri="{FF2B5EF4-FFF2-40B4-BE49-F238E27FC236}">
                <a16:creationId xmlns:a16="http://schemas.microsoft.com/office/drawing/2014/main" id="{E984AFDE-DD42-F242-8C40-A73F93B6BB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3517C90E-8A76-0A40-A32A-44AC445AEF87}"/>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posición de texto 4">
            <a:extLst>
              <a:ext uri="{FF2B5EF4-FFF2-40B4-BE49-F238E27FC236}">
                <a16:creationId xmlns:a16="http://schemas.microsoft.com/office/drawing/2014/main" id="{71400BBB-FCC9-8241-8B9E-EFAE7D0F06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80A52AFC-DC9B-8E4B-B8A2-5691D8469BCE}"/>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posición de fecha 6">
            <a:extLst>
              <a:ext uri="{FF2B5EF4-FFF2-40B4-BE49-F238E27FC236}">
                <a16:creationId xmlns:a16="http://schemas.microsoft.com/office/drawing/2014/main" id="{3E6D4AE9-5631-B045-B9ED-C697D4D8BF4E}"/>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8" name="Marcador de posición de pie de página 7">
            <a:extLst>
              <a:ext uri="{FF2B5EF4-FFF2-40B4-BE49-F238E27FC236}">
                <a16:creationId xmlns:a16="http://schemas.microsoft.com/office/drawing/2014/main" id="{0BEFD869-E04B-EF4E-8445-E3272E0DC633}"/>
              </a:ext>
            </a:extLst>
          </p:cNvPr>
          <p:cNvSpPr>
            <a:spLocks noGrp="1"/>
          </p:cNvSpPr>
          <p:nvPr>
            <p:ph type="ftr" sz="quarter" idx="11"/>
          </p:nvPr>
        </p:nvSpPr>
        <p:spPr/>
        <p:txBody>
          <a:bodyPr/>
          <a:lstStyle/>
          <a:p>
            <a:endParaRPr lang="es-ES"/>
          </a:p>
        </p:txBody>
      </p:sp>
      <p:sp>
        <p:nvSpPr>
          <p:cNvPr id="9" name="Marcador de posición de número de diapositiva 8">
            <a:extLst>
              <a:ext uri="{FF2B5EF4-FFF2-40B4-BE49-F238E27FC236}">
                <a16:creationId xmlns:a16="http://schemas.microsoft.com/office/drawing/2014/main" id="{9DAB3F42-8687-1343-BD66-E071E5BD4D00}"/>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604855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CDBDB-C4E9-EA4B-86A2-E1F64E92863C}"/>
              </a:ext>
            </a:extLst>
          </p:cNvPr>
          <p:cNvSpPr>
            <a:spLocks noGrp="1"/>
          </p:cNvSpPr>
          <p:nvPr>
            <p:ph type="title"/>
          </p:nvPr>
        </p:nvSpPr>
        <p:spPr/>
        <p:txBody>
          <a:bodyPr/>
          <a:lstStyle/>
          <a:p>
            <a:r>
              <a:rPr lang="es-ES"/>
              <a:t>Haga clic para modificar el estilo de título del patrón</a:t>
            </a:r>
          </a:p>
        </p:txBody>
      </p:sp>
      <p:sp>
        <p:nvSpPr>
          <p:cNvPr id="3" name="Marcador de posición de fecha 2">
            <a:extLst>
              <a:ext uri="{FF2B5EF4-FFF2-40B4-BE49-F238E27FC236}">
                <a16:creationId xmlns:a16="http://schemas.microsoft.com/office/drawing/2014/main" id="{A1BA4546-4944-E144-B3FE-3273C8AC8DB0}"/>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4" name="Marcador de posición de pie de página 3">
            <a:extLst>
              <a:ext uri="{FF2B5EF4-FFF2-40B4-BE49-F238E27FC236}">
                <a16:creationId xmlns:a16="http://schemas.microsoft.com/office/drawing/2014/main" id="{D71389C8-77D7-1141-865E-487C81AA04CD}"/>
              </a:ext>
            </a:extLst>
          </p:cNvPr>
          <p:cNvSpPr>
            <a:spLocks noGrp="1"/>
          </p:cNvSpPr>
          <p:nvPr>
            <p:ph type="ftr" sz="quarter" idx="11"/>
          </p:nvPr>
        </p:nvSpPr>
        <p:spPr/>
        <p:txBody>
          <a:bodyPr/>
          <a:lstStyle/>
          <a:p>
            <a:endParaRPr lang="es-ES"/>
          </a:p>
        </p:txBody>
      </p:sp>
      <p:sp>
        <p:nvSpPr>
          <p:cNvPr id="5" name="Marcador de posición de número de diapositiva 4">
            <a:extLst>
              <a:ext uri="{FF2B5EF4-FFF2-40B4-BE49-F238E27FC236}">
                <a16:creationId xmlns:a16="http://schemas.microsoft.com/office/drawing/2014/main" id="{1A7329E9-36F7-4E48-B336-89B67051DFF9}"/>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369432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a:extLst>
              <a:ext uri="{FF2B5EF4-FFF2-40B4-BE49-F238E27FC236}">
                <a16:creationId xmlns:a16="http://schemas.microsoft.com/office/drawing/2014/main" id="{D55506CE-B7FC-2945-8CE5-DF4F1D21FE23}"/>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3" name="Marcador de posición de pie de página 2">
            <a:extLst>
              <a:ext uri="{FF2B5EF4-FFF2-40B4-BE49-F238E27FC236}">
                <a16:creationId xmlns:a16="http://schemas.microsoft.com/office/drawing/2014/main" id="{10ABBC29-6A6C-D740-B231-5F5AC484E3D8}"/>
              </a:ext>
            </a:extLst>
          </p:cNvPr>
          <p:cNvSpPr>
            <a:spLocks noGrp="1"/>
          </p:cNvSpPr>
          <p:nvPr>
            <p:ph type="ftr" sz="quarter" idx="11"/>
          </p:nvPr>
        </p:nvSpPr>
        <p:spPr/>
        <p:txBody>
          <a:bodyPr/>
          <a:lstStyle/>
          <a:p>
            <a:endParaRPr lang="es-ES"/>
          </a:p>
        </p:txBody>
      </p:sp>
      <p:sp>
        <p:nvSpPr>
          <p:cNvPr id="4" name="Marcador de posición de número de diapositiva 3">
            <a:extLst>
              <a:ext uri="{FF2B5EF4-FFF2-40B4-BE49-F238E27FC236}">
                <a16:creationId xmlns:a16="http://schemas.microsoft.com/office/drawing/2014/main" id="{149A0F45-8860-454A-9269-4521BD2FE377}"/>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1817410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descrip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698411-A5BF-2844-B1CA-AB5D8AD4DA5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EFE260C-DE4F-0B4D-B5A9-CEAE2A9D94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texto 3">
            <a:extLst>
              <a:ext uri="{FF2B5EF4-FFF2-40B4-BE49-F238E27FC236}">
                <a16:creationId xmlns:a16="http://schemas.microsoft.com/office/drawing/2014/main" id="{118875BD-E204-8545-86D4-C18DCCC70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posición de fecha 4">
            <a:extLst>
              <a:ext uri="{FF2B5EF4-FFF2-40B4-BE49-F238E27FC236}">
                <a16:creationId xmlns:a16="http://schemas.microsoft.com/office/drawing/2014/main" id="{21255676-4B1A-784B-AD6A-E64C33587460}"/>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6" name="Marcador de posición de pie de página 5">
            <a:extLst>
              <a:ext uri="{FF2B5EF4-FFF2-40B4-BE49-F238E27FC236}">
                <a16:creationId xmlns:a16="http://schemas.microsoft.com/office/drawing/2014/main" id="{36AE8EB1-763E-9941-8251-139B88DD3C77}"/>
              </a:ext>
            </a:extLst>
          </p:cNvPr>
          <p:cNvSpPr>
            <a:spLocks noGrp="1"/>
          </p:cNvSpPr>
          <p:nvPr>
            <p:ph type="ftr" sz="quarter" idx="11"/>
          </p:nvPr>
        </p:nvSpPr>
        <p:spPr/>
        <p:txBody>
          <a:bodyPr/>
          <a:lstStyle/>
          <a:p>
            <a:endParaRPr lang="es-ES"/>
          </a:p>
        </p:txBody>
      </p:sp>
      <p:sp>
        <p:nvSpPr>
          <p:cNvPr id="7" name="Marcador de posición de número de diapositiva 6">
            <a:extLst>
              <a:ext uri="{FF2B5EF4-FFF2-40B4-BE49-F238E27FC236}">
                <a16:creationId xmlns:a16="http://schemas.microsoft.com/office/drawing/2014/main" id="{25752D62-BAB9-D344-85E8-D4E7D885E253}"/>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492127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descrip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59F80-BFAC-604D-9F6B-28F3C44825A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426C494-315C-BE4C-8671-10FDBE310C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posición de texto 3">
            <a:extLst>
              <a:ext uri="{FF2B5EF4-FFF2-40B4-BE49-F238E27FC236}">
                <a16:creationId xmlns:a16="http://schemas.microsoft.com/office/drawing/2014/main" id="{203EB2E9-C907-5A46-9DEC-D683DAD40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posición de fecha 4">
            <a:extLst>
              <a:ext uri="{FF2B5EF4-FFF2-40B4-BE49-F238E27FC236}">
                <a16:creationId xmlns:a16="http://schemas.microsoft.com/office/drawing/2014/main" id="{2BA1E1E1-B89A-CE43-BC47-17475D902CCC}"/>
              </a:ext>
            </a:extLst>
          </p:cNvPr>
          <p:cNvSpPr>
            <a:spLocks noGrp="1"/>
          </p:cNvSpPr>
          <p:nvPr>
            <p:ph type="dt" sz="half" idx="10"/>
          </p:nvPr>
        </p:nvSpPr>
        <p:spPr/>
        <p:txBody>
          <a:bodyPr/>
          <a:lstStyle/>
          <a:p>
            <a:fld id="{2D6E4C98-FA30-BE4C-A7E2-7AE70DEACB47}" type="datetimeFigureOut">
              <a:rPr lang="es-ES" smtClean="0"/>
              <a:t>6/11/18</a:t>
            </a:fld>
            <a:endParaRPr lang="es-ES"/>
          </a:p>
        </p:txBody>
      </p:sp>
      <p:sp>
        <p:nvSpPr>
          <p:cNvPr id="6" name="Marcador de posición de pie de página 5">
            <a:extLst>
              <a:ext uri="{FF2B5EF4-FFF2-40B4-BE49-F238E27FC236}">
                <a16:creationId xmlns:a16="http://schemas.microsoft.com/office/drawing/2014/main" id="{0D29B449-D1BF-FA44-A95D-5042E7A2859B}"/>
              </a:ext>
            </a:extLst>
          </p:cNvPr>
          <p:cNvSpPr>
            <a:spLocks noGrp="1"/>
          </p:cNvSpPr>
          <p:nvPr>
            <p:ph type="ftr" sz="quarter" idx="11"/>
          </p:nvPr>
        </p:nvSpPr>
        <p:spPr/>
        <p:txBody>
          <a:bodyPr/>
          <a:lstStyle/>
          <a:p>
            <a:endParaRPr lang="es-ES"/>
          </a:p>
        </p:txBody>
      </p:sp>
      <p:sp>
        <p:nvSpPr>
          <p:cNvPr id="7" name="Marcador de posición de número de diapositiva 6">
            <a:extLst>
              <a:ext uri="{FF2B5EF4-FFF2-40B4-BE49-F238E27FC236}">
                <a16:creationId xmlns:a16="http://schemas.microsoft.com/office/drawing/2014/main" id="{C2C6B11B-7414-A944-B95B-6C96B3717368}"/>
              </a:ext>
            </a:extLst>
          </p:cNvPr>
          <p:cNvSpPr>
            <a:spLocks noGrp="1"/>
          </p:cNvSpPr>
          <p:nvPr>
            <p:ph type="sldNum" sz="quarter" idx="12"/>
          </p:nvPr>
        </p:nvSpPr>
        <p:spPr/>
        <p:txBody>
          <a:bodyPr/>
          <a:lstStyle/>
          <a:p>
            <a:fld id="{4806C29B-89BD-3943-9C4C-A757F9405062}" type="slidenum">
              <a:rPr lang="es-ES" smtClean="0"/>
              <a:t>‹Nº›</a:t>
            </a:fld>
            <a:endParaRPr lang="es-ES"/>
          </a:p>
        </p:txBody>
      </p:sp>
    </p:spTree>
    <p:extLst>
      <p:ext uri="{BB962C8B-B14F-4D97-AF65-F5344CB8AC3E}">
        <p14:creationId xmlns:p14="http://schemas.microsoft.com/office/powerpoint/2010/main" val="3427054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71000"/>
          </a:schemeClr>
        </a:solidFill>
        <a:effectLst/>
      </p:bgPr>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B4F351A5-2439-BA48-80E3-75681AE6C5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posición de texto 2">
            <a:extLst>
              <a:ext uri="{FF2B5EF4-FFF2-40B4-BE49-F238E27FC236}">
                <a16:creationId xmlns:a16="http://schemas.microsoft.com/office/drawing/2014/main" id="{23133E31-AFBA-F44B-8879-06B30EAFC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posición de fecha 3">
            <a:extLst>
              <a:ext uri="{FF2B5EF4-FFF2-40B4-BE49-F238E27FC236}">
                <a16:creationId xmlns:a16="http://schemas.microsoft.com/office/drawing/2014/main" id="{F08F35CF-158B-2343-9B69-BF4FDE42C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E4C98-FA30-BE4C-A7E2-7AE70DEACB47}" type="datetimeFigureOut">
              <a:rPr lang="es-ES" smtClean="0"/>
              <a:t>6/11/18</a:t>
            </a:fld>
            <a:endParaRPr lang="es-ES"/>
          </a:p>
        </p:txBody>
      </p:sp>
      <p:sp>
        <p:nvSpPr>
          <p:cNvPr id="5" name="Marcador de posición de pie de página 4">
            <a:extLst>
              <a:ext uri="{FF2B5EF4-FFF2-40B4-BE49-F238E27FC236}">
                <a16:creationId xmlns:a16="http://schemas.microsoft.com/office/drawing/2014/main" id="{CF13A7EC-502C-864B-B269-F5DA7B271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posición de número de diapositiva 5">
            <a:extLst>
              <a:ext uri="{FF2B5EF4-FFF2-40B4-BE49-F238E27FC236}">
                <a16:creationId xmlns:a16="http://schemas.microsoft.com/office/drawing/2014/main" id="{76370B73-885F-1046-9368-5069CE986A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6C29B-89BD-3943-9C4C-A757F9405062}" type="slidenum">
              <a:rPr lang="es-ES" smtClean="0"/>
              <a:t>‹Nº›</a:t>
            </a:fld>
            <a:endParaRPr lang="es-ES"/>
          </a:p>
        </p:txBody>
      </p:sp>
    </p:spTree>
    <p:extLst>
      <p:ext uri="{BB962C8B-B14F-4D97-AF65-F5344CB8AC3E}">
        <p14:creationId xmlns:p14="http://schemas.microsoft.com/office/powerpoint/2010/main" val="869120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A8E5AC-7F0D-D842-AA5B-E0A1CFD52E46}"/>
              </a:ext>
            </a:extLst>
          </p:cNvPr>
          <p:cNvSpPr>
            <a:spLocks noGrp="1"/>
          </p:cNvSpPr>
          <p:nvPr>
            <p:ph type="ctrTitle"/>
          </p:nvPr>
        </p:nvSpPr>
        <p:spPr/>
        <p:txBody>
          <a:bodyPr/>
          <a:lstStyle/>
          <a:p>
            <a:r>
              <a:rPr lang="es-ES" dirty="0"/>
              <a:t>DISPOSITIVOS DE RED</a:t>
            </a:r>
          </a:p>
        </p:txBody>
      </p:sp>
      <p:sp>
        <p:nvSpPr>
          <p:cNvPr id="3" name="Subtítulo 2">
            <a:extLst>
              <a:ext uri="{FF2B5EF4-FFF2-40B4-BE49-F238E27FC236}">
                <a16:creationId xmlns:a16="http://schemas.microsoft.com/office/drawing/2014/main" id="{1A1F093E-0AA1-7F40-A6E1-028E89D59788}"/>
              </a:ext>
            </a:extLst>
          </p:cNvPr>
          <p:cNvSpPr>
            <a:spLocks noGrp="1"/>
          </p:cNvSpPr>
          <p:nvPr>
            <p:ph type="subTitle" idx="1"/>
          </p:nvPr>
        </p:nvSpPr>
        <p:spPr/>
        <p:txBody>
          <a:bodyPr/>
          <a:lstStyle/>
          <a:p>
            <a:r>
              <a:rPr lang="es-ES"/>
              <a:t>TEMA 3</a:t>
            </a:r>
            <a:endParaRPr lang="es-ES" dirty="0"/>
          </a:p>
        </p:txBody>
      </p:sp>
    </p:spTree>
    <p:extLst>
      <p:ext uri="{BB962C8B-B14F-4D97-AF65-F5344CB8AC3E}">
        <p14:creationId xmlns:p14="http://schemas.microsoft.com/office/powerpoint/2010/main" val="2649084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p:txBody>
          <a:bodyPr>
            <a:normAutofit fontScale="92500" lnSpcReduction="20000"/>
          </a:bodyPr>
          <a:lstStyle/>
          <a:p>
            <a:pPr marL="0" indent="0" algn="just">
              <a:buNone/>
            </a:pPr>
            <a:r>
              <a:rPr lang="es-ES" dirty="0"/>
              <a:t>Los dispositivos de interconexión permiten obtener el mayor aprovechamiento de las características de una red. Los dispositivos de interconexión disponibles para su uso en redes cableadas y en redes inalámbricas son distintos.</a:t>
            </a:r>
          </a:p>
          <a:p>
            <a:pPr marL="0" indent="0" algn="just">
              <a:buNone/>
            </a:pPr>
            <a:r>
              <a:rPr lang="es-ES" dirty="0"/>
              <a:t>Dispositivos de interconexión o de red para redes cableadas:</a:t>
            </a:r>
          </a:p>
          <a:p>
            <a:pPr algn="just"/>
            <a:r>
              <a:rPr lang="es-ES" dirty="0"/>
              <a:t>Repetidores.</a:t>
            </a:r>
          </a:p>
          <a:p>
            <a:pPr algn="just"/>
            <a:r>
              <a:rPr lang="es-ES" dirty="0" err="1"/>
              <a:t>Switches</a:t>
            </a:r>
            <a:r>
              <a:rPr lang="es-ES" dirty="0"/>
              <a:t>.</a:t>
            </a:r>
          </a:p>
          <a:p>
            <a:pPr algn="just"/>
            <a:r>
              <a:rPr lang="es-ES" dirty="0" err="1"/>
              <a:t>Routers</a:t>
            </a:r>
            <a:r>
              <a:rPr lang="es-ES" dirty="0"/>
              <a:t>.</a:t>
            </a:r>
          </a:p>
          <a:p>
            <a:pPr marL="0" indent="0" algn="just">
              <a:buNone/>
            </a:pPr>
            <a:r>
              <a:rPr lang="es-ES" dirty="0"/>
              <a:t>Dispositivos de interconexión para redes inalámbricas:</a:t>
            </a:r>
          </a:p>
          <a:p>
            <a:pPr algn="just"/>
            <a:r>
              <a:rPr lang="es-ES" dirty="0"/>
              <a:t>Repetidores inalámbricos.</a:t>
            </a:r>
          </a:p>
          <a:p>
            <a:pPr algn="just"/>
            <a:r>
              <a:rPr lang="es-ES" dirty="0"/>
              <a:t>Puntos de acceso.</a:t>
            </a:r>
          </a:p>
        </p:txBody>
      </p:sp>
    </p:spTree>
    <p:extLst>
      <p:ext uri="{BB962C8B-B14F-4D97-AF65-F5344CB8AC3E}">
        <p14:creationId xmlns:p14="http://schemas.microsoft.com/office/powerpoint/2010/main" val="4158188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a:xfrm>
            <a:off x="1295402" y="1690688"/>
            <a:ext cx="9601196" cy="4128682"/>
          </a:xfrm>
        </p:spPr>
        <p:txBody>
          <a:bodyPr>
            <a:normAutofit fontScale="70000" lnSpcReduction="20000"/>
          </a:bodyPr>
          <a:lstStyle/>
          <a:p>
            <a:pPr marL="0" indent="0" algn="just">
              <a:buNone/>
            </a:pPr>
            <a:r>
              <a:rPr lang="es-ES" sz="3300" dirty="0"/>
              <a:t>Los </a:t>
            </a:r>
            <a:r>
              <a:rPr lang="es-ES" sz="3300" b="1" i="1" dirty="0"/>
              <a:t>repetidores o </a:t>
            </a:r>
            <a:r>
              <a:rPr lang="es-ES" sz="3300" b="1" i="1" dirty="0" err="1"/>
              <a:t>hubs</a:t>
            </a:r>
            <a:r>
              <a:rPr lang="es-ES" sz="3300" dirty="0"/>
              <a:t> son unos dispositivos de interconexión cuya función es permitir aumentar la distancia alcanzada por la red y regenera la señal eléctrica. Para ello, estos dispositivos se conectan a la red en un punto o boca de red y simplemente regeneran las señales recibidas en dicho punto, no realizando ninguna acción adicional a la señal y lo repite para el resto de bocas. Además permiten aumentar el número de equipos conectados a la red cumpliendo las normativas. Existen dos tipos, unos para las redes cableadas y otros para las redes inalámbricas.</a:t>
            </a:r>
          </a:p>
          <a:p>
            <a:pPr marL="0" indent="0" algn="just">
              <a:buNone/>
            </a:pPr>
            <a:r>
              <a:rPr lang="es-ES" sz="3300" dirty="0"/>
              <a:t>Las características de los </a:t>
            </a:r>
            <a:r>
              <a:rPr lang="es-ES" sz="3300" dirty="0" err="1"/>
              <a:t>hubs</a:t>
            </a:r>
            <a:r>
              <a:rPr lang="es-ES" sz="3300" dirty="0"/>
              <a:t> son:</a:t>
            </a:r>
          </a:p>
          <a:p>
            <a:pPr algn="just"/>
            <a:r>
              <a:rPr lang="es-ES" sz="3300" dirty="0"/>
              <a:t>Trabaja solo en la capa física.</a:t>
            </a:r>
          </a:p>
          <a:p>
            <a:pPr algn="just"/>
            <a:r>
              <a:rPr lang="es-ES" sz="3300" dirty="0" err="1"/>
              <a:t>Multipuerto</a:t>
            </a:r>
            <a:r>
              <a:rPr lang="es-ES" sz="3300" dirty="0"/>
              <a:t>.</a:t>
            </a:r>
          </a:p>
          <a:p>
            <a:pPr algn="just"/>
            <a:r>
              <a:rPr lang="es-ES" sz="3300" dirty="0"/>
              <a:t>No reparte ancho de banda.</a:t>
            </a:r>
          </a:p>
          <a:p>
            <a:pPr algn="just"/>
            <a:r>
              <a:rPr lang="es-ES" sz="3300" dirty="0"/>
              <a:t>Son escalables para ampliar las conexiones de estaciones de trabajo a la red.</a:t>
            </a:r>
          </a:p>
        </p:txBody>
      </p:sp>
    </p:spTree>
    <p:extLst>
      <p:ext uri="{BB962C8B-B14F-4D97-AF65-F5344CB8AC3E}">
        <p14:creationId xmlns:p14="http://schemas.microsoft.com/office/powerpoint/2010/main" val="181497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a:xfrm>
            <a:off x="1295401" y="1906005"/>
            <a:ext cx="9601196" cy="4301068"/>
          </a:xfrm>
        </p:spPr>
        <p:txBody>
          <a:bodyPr>
            <a:normAutofit fontScale="47500" lnSpcReduction="20000"/>
          </a:bodyPr>
          <a:lstStyle/>
          <a:p>
            <a:pPr marL="0" indent="0" algn="just">
              <a:buNone/>
            </a:pPr>
            <a:r>
              <a:rPr lang="es-ES" sz="4400" dirty="0"/>
              <a:t>Los </a:t>
            </a:r>
            <a:r>
              <a:rPr lang="es-ES" sz="4400" b="1" i="1" dirty="0"/>
              <a:t>conmutadores o </a:t>
            </a:r>
            <a:r>
              <a:rPr lang="es-ES" sz="4400" b="1" i="1" dirty="0" err="1"/>
              <a:t>switches</a:t>
            </a:r>
            <a:r>
              <a:rPr lang="es-ES" sz="4400" b="1" i="1" dirty="0"/>
              <a:t> </a:t>
            </a:r>
            <a:r>
              <a:rPr lang="es-ES" sz="4400" dirty="0"/>
              <a:t>son dispositivos que permiten dividir la red de área local en muchos trozos, cada trozo corresponde a una boca de red del dispositivo y permiten que varios trozos operen con velocidades diferentes que otros.</a:t>
            </a:r>
          </a:p>
          <a:p>
            <a:pPr marL="0" indent="0" algn="just">
              <a:buNone/>
            </a:pPr>
            <a:r>
              <a:rPr lang="es-ES" sz="4400" dirty="0"/>
              <a:t>A este proceso se le denomina segmentación. En una red de área local sin divisiones, todos los equipos de la red comparten la capacidad de transmisión de ésta. Esto es lo que ocurre cuando se usa un repetidor o </a:t>
            </a:r>
            <a:r>
              <a:rPr lang="es-ES" sz="4400" dirty="0" err="1"/>
              <a:t>hub</a:t>
            </a:r>
            <a:r>
              <a:rPr lang="es-ES" sz="4400" dirty="0"/>
              <a:t>.</a:t>
            </a:r>
          </a:p>
          <a:p>
            <a:pPr marL="0" indent="0" algn="just">
              <a:buNone/>
            </a:pPr>
            <a:r>
              <a:rPr lang="es-ES" sz="4400" dirty="0"/>
              <a:t>Al utilizar un </a:t>
            </a:r>
            <a:r>
              <a:rPr lang="es-ES" sz="4400" dirty="0" err="1"/>
              <a:t>switch</a:t>
            </a:r>
            <a:r>
              <a:rPr lang="es-ES" sz="4400" dirty="0"/>
              <a:t>, la red queda dividida en segmentos, de manera que cada uno de estos segmentos es independiente desde el punto de vista de la compartición de ancho de banda.</a:t>
            </a:r>
          </a:p>
          <a:p>
            <a:pPr marL="0" indent="0" algn="just">
              <a:buNone/>
            </a:pPr>
            <a:r>
              <a:rPr lang="es-ES" sz="4300" dirty="0"/>
              <a:t>Ahora únicamente los equipos conectados a cada segmento compartirán dicha capacidad sin repartirla con los equipos conectados en otros segmentos. Si un equipo conectado a un segmento quiere comunicarse con otro conectado a un segmento diferente de la red, el primero realizará la transmisión y el </a:t>
            </a:r>
            <a:r>
              <a:rPr lang="es-ES" sz="4300" dirty="0" err="1"/>
              <a:t>switch</a:t>
            </a:r>
            <a:r>
              <a:rPr lang="es-ES" sz="4300" dirty="0"/>
              <a:t> se encargará de retransmitirla sólo al segmento en el que se encuentra conectado el segundo, gracias a una tabla que realiza el </a:t>
            </a:r>
            <a:r>
              <a:rPr lang="es-ES" sz="4300" dirty="0" err="1"/>
              <a:t>switch</a:t>
            </a:r>
            <a:r>
              <a:rPr lang="es-ES" sz="4300" dirty="0"/>
              <a:t> de las direcciones MAC de los equipos conectados en cada boca. De esta forma, el </a:t>
            </a:r>
            <a:r>
              <a:rPr lang="es-ES" sz="4300" dirty="0" err="1"/>
              <a:t>switch</a:t>
            </a:r>
            <a:r>
              <a:rPr lang="es-ES" sz="4300" dirty="0"/>
              <a:t> no inyectará tráfico en un segmento si en este segmento no está situado el destinatario. Además, este tipo de dispositivos permiten interconectar redes de diferentes tecnologías.</a:t>
            </a:r>
          </a:p>
        </p:txBody>
      </p:sp>
    </p:spTree>
    <p:extLst>
      <p:ext uri="{BB962C8B-B14F-4D97-AF65-F5344CB8AC3E}">
        <p14:creationId xmlns:p14="http://schemas.microsoft.com/office/powerpoint/2010/main" val="1832659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r>
              <a:rPr lang="es-ES" dirty="0"/>
              <a:t>Las características de los </a:t>
            </a:r>
            <a:r>
              <a:rPr lang="es-ES" dirty="0" err="1"/>
              <a:t>switches</a:t>
            </a:r>
            <a:r>
              <a:rPr lang="es-ES" dirty="0"/>
              <a:t> son:</a:t>
            </a:r>
          </a:p>
          <a:p>
            <a:pPr algn="just"/>
            <a:r>
              <a:rPr lang="es-ES" dirty="0"/>
              <a:t>Trabaja en la capa física y en la capa de Internet.</a:t>
            </a:r>
          </a:p>
          <a:p>
            <a:pPr algn="just"/>
            <a:r>
              <a:rPr lang="es-ES" dirty="0" err="1"/>
              <a:t>Multipuerto</a:t>
            </a:r>
            <a:r>
              <a:rPr lang="es-ES" dirty="0"/>
              <a:t>.</a:t>
            </a:r>
          </a:p>
          <a:p>
            <a:pPr algn="just"/>
            <a:r>
              <a:rPr lang="es-ES" dirty="0"/>
              <a:t>Reparten ancho de banda.</a:t>
            </a:r>
          </a:p>
          <a:p>
            <a:pPr algn="just"/>
            <a:r>
              <a:rPr lang="es-ES" dirty="0"/>
              <a:t>Son escalables para ampliar las conexiones de estaciones de trabajo a la red.</a:t>
            </a:r>
          </a:p>
          <a:p>
            <a:pPr algn="just"/>
            <a:r>
              <a:rPr lang="es-ES" dirty="0"/>
              <a:t>Realizan una tabla por cada puerto con las direcciones físicas de todos los dispositivos que están conectados para optimizar el ancho de banda.</a:t>
            </a:r>
          </a:p>
        </p:txBody>
      </p:sp>
    </p:spTree>
    <p:extLst>
      <p:ext uri="{BB962C8B-B14F-4D97-AF65-F5344CB8AC3E}">
        <p14:creationId xmlns:p14="http://schemas.microsoft.com/office/powerpoint/2010/main" val="1649484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pic>
        <p:nvPicPr>
          <p:cNvPr id="4" name="Marcador de contenido 3">
            <a:extLst>
              <a:ext uri="{FF2B5EF4-FFF2-40B4-BE49-F238E27FC236}">
                <a16:creationId xmlns:a16="http://schemas.microsoft.com/office/drawing/2014/main" id="{71C8575D-7727-8747-8617-CE8527378E00}"/>
              </a:ext>
            </a:extLst>
          </p:cNvPr>
          <p:cNvPicPr>
            <a:picLocks noGrp="1" noChangeAspect="1"/>
          </p:cNvPicPr>
          <p:nvPr>
            <p:ph idx="1"/>
          </p:nvPr>
        </p:nvPicPr>
        <p:blipFill>
          <a:blip r:embed="rId2"/>
          <a:stretch>
            <a:fillRect/>
          </a:stretch>
        </p:blipFill>
        <p:spPr>
          <a:xfrm>
            <a:off x="2757869" y="2593296"/>
            <a:ext cx="6676262" cy="3501765"/>
          </a:xfrm>
          <a:prstGeom prst="rect">
            <a:avLst/>
          </a:prstGeom>
        </p:spPr>
      </p:pic>
    </p:spTree>
    <p:extLst>
      <p:ext uri="{BB962C8B-B14F-4D97-AF65-F5344CB8AC3E}">
        <p14:creationId xmlns:p14="http://schemas.microsoft.com/office/powerpoint/2010/main" val="2621650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p:txBody>
          <a:bodyPr>
            <a:normAutofit lnSpcReduction="10000"/>
          </a:bodyPr>
          <a:lstStyle/>
          <a:p>
            <a:pPr marL="0" indent="0" algn="just">
              <a:buNone/>
            </a:pPr>
            <a:r>
              <a:rPr lang="es-ES" dirty="0"/>
              <a:t>Los </a:t>
            </a:r>
            <a:r>
              <a:rPr lang="es-ES" b="1" i="1" dirty="0" err="1"/>
              <a:t>routers</a:t>
            </a:r>
            <a:r>
              <a:rPr lang="es-ES" dirty="0"/>
              <a:t> son dispositivos que permiten unir diferentes redes, tanto físicamente como lógicamente, para que se puedan comunicar y elegir la ruta óptima que deben seguir los mensajes enviados desde un equipo a otro.</a:t>
            </a:r>
          </a:p>
          <a:p>
            <a:pPr marL="0" indent="0" algn="just">
              <a:buNone/>
            </a:pPr>
            <a:r>
              <a:rPr lang="es-ES" dirty="0"/>
              <a:t>Al igual que los dispositivos anteriores, </a:t>
            </a:r>
            <a:r>
              <a:rPr lang="es-ES" dirty="0" err="1"/>
              <a:t>switches</a:t>
            </a:r>
            <a:r>
              <a:rPr lang="es-ES" dirty="0"/>
              <a:t>, los </a:t>
            </a:r>
            <a:r>
              <a:rPr lang="es-ES" dirty="0" err="1"/>
              <a:t>routers</a:t>
            </a:r>
            <a:r>
              <a:rPr lang="es-ES" dirty="0"/>
              <a:t> dividen la red en segmentos, denominados subredes. Además de dividir la red en subredes, los </a:t>
            </a:r>
            <a:r>
              <a:rPr lang="es-ES" dirty="0" err="1"/>
              <a:t>routers</a:t>
            </a:r>
            <a:r>
              <a:rPr lang="es-ES" dirty="0"/>
              <a:t> permiten determinar la ruta que deben seguir los mensajes hasta el siguiente </a:t>
            </a:r>
            <a:r>
              <a:rPr lang="es-ES" dirty="0" err="1"/>
              <a:t>router</a:t>
            </a:r>
            <a:r>
              <a:rPr lang="es-ES" dirty="0"/>
              <a:t>, teniendo en cuenta el destino.</a:t>
            </a:r>
          </a:p>
          <a:p>
            <a:pPr marL="0" indent="0" algn="just">
              <a:buNone/>
            </a:pPr>
            <a:r>
              <a:rPr lang="es-ES" dirty="0"/>
              <a:t>Para ello, evalúan los diferentes caminos posibles y eligen la mejor opción. Además, los </a:t>
            </a:r>
            <a:r>
              <a:rPr lang="es-ES" dirty="0" err="1"/>
              <a:t>routers</a:t>
            </a:r>
            <a:r>
              <a:rPr lang="es-ES" dirty="0"/>
              <a:t> pueden interconectar distintas redes de área local. Existen dos tipos de </a:t>
            </a:r>
            <a:r>
              <a:rPr lang="es-ES" dirty="0" err="1"/>
              <a:t>routers</a:t>
            </a:r>
            <a:r>
              <a:rPr lang="es-ES" dirty="0"/>
              <a:t>, cableados e inalámbricos.</a:t>
            </a:r>
          </a:p>
        </p:txBody>
      </p:sp>
    </p:spTree>
    <p:extLst>
      <p:ext uri="{BB962C8B-B14F-4D97-AF65-F5344CB8AC3E}">
        <p14:creationId xmlns:p14="http://schemas.microsoft.com/office/powerpoint/2010/main" val="4078887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r>
              <a:rPr lang="es-ES" dirty="0"/>
              <a:t>Un </a:t>
            </a:r>
            <a:r>
              <a:rPr lang="es-ES" b="1" i="1" dirty="0"/>
              <a:t>punto de acceso</a:t>
            </a:r>
            <a:r>
              <a:rPr lang="es-ES" dirty="0"/>
              <a:t> es un dispositivo que realiza el control de acceso al medio de los clientes de una red de área local inalámbrica y que permite la conexión con redes cableadas haciendo funciones de puente. El punto de acceso funciona similar a un </a:t>
            </a:r>
            <a:r>
              <a:rPr lang="es-ES" dirty="0" err="1"/>
              <a:t>switch</a:t>
            </a:r>
            <a:r>
              <a:rPr lang="es-ES" dirty="0"/>
              <a:t>.</a:t>
            </a:r>
          </a:p>
          <a:p>
            <a:pPr marL="0" indent="0" algn="just">
              <a:buNone/>
            </a:pPr>
            <a:r>
              <a:rPr lang="es-ES" dirty="0"/>
              <a:t>Un </a:t>
            </a:r>
            <a:r>
              <a:rPr lang="es-ES" b="1" i="1" dirty="0"/>
              <a:t>repetidor inalámbrico</a:t>
            </a:r>
            <a:r>
              <a:rPr lang="es-ES" dirty="0"/>
              <a:t> es un dispositivo de interconexión cuya función es permitir aumentar la distancia alcanzada por la red inalámbrica y regenera la señal electromagnética y la repite.</a:t>
            </a:r>
          </a:p>
        </p:txBody>
      </p:sp>
    </p:spTree>
    <p:extLst>
      <p:ext uri="{BB962C8B-B14F-4D97-AF65-F5344CB8AC3E}">
        <p14:creationId xmlns:p14="http://schemas.microsoft.com/office/powerpoint/2010/main" val="3642816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endParaRPr lang="es-ES" dirty="0"/>
          </a:p>
        </p:txBody>
      </p:sp>
      <p:pic>
        <p:nvPicPr>
          <p:cNvPr id="5" name="Imagen 4">
            <a:extLst>
              <a:ext uri="{FF2B5EF4-FFF2-40B4-BE49-F238E27FC236}">
                <a16:creationId xmlns:a16="http://schemas.microsoft.com/office/drawing/2014/main" id="{22871A44-5657-1747-A978-25E7AAAFBA11}"/>
              </a:ext>
            </a:extLst>
          </p:cNvPr>
          <p:cNvPicPr>
            <a:picLocks noChangeAspect="1"/>
          </p:cNvPicPr>
          <p:nvPr/>
        </p:nvPicPr>
        <p:blipFill>
          <a:blip r:embed="rId2"/>
          <a:stretch>
            <a:fillRect/>
          </a:stretch>
        </p:blipFill>
        <p:spPr>
          <a:xfrm>
            <a:off x="4756376" y="3029369"/>
            <a:ext cx="6744444" cy="3117432"/>
          </a:xfrm>
          <a:prstGeom prst="rect">
            <a:avLst/>
          </a:prstGeom>
        </p:spPr>
      </p:pic>
      <p:pic>
        <p:nvPicPr>
          <p:cNvPr id="4" name="Imagen 3">
            <a:extLst>
              <a:ext uri="{FF2B5EF4-FFF2-40B4-BE49-F238E27FC236}">
                <a16:creationId xmlns:a16="http://schemas.microsoft.com/office/drawing/2014/main" id="{CB00D639-25F2-B046-B075-7E9BE3945645}"/>
              </a:ext>
            </a:extLst>
          </p:cNvPr>
          <p:cNvPicPr>
            <a:picLocks noChangeAspect="1"/>
          </p:cNvPicPr>
          <p:nvPr/>
        </p:nvPicPr>
        <p:blipFill rotWithShape="1">
          <a:blip r:embed="rId3"/>
          <a:srcRect t="26660"/>
          <a:stretch/>
        </p:blipFill>
        <p:spPr>
          <a:xfrm>
            <a:off x="691178" y="740641"/>
            <a:ext cx="6138160" cy="3090716"/>
          </a:xfrm>
          <a:prstGeom prst="rect">
            <a:avLst/>
          </a:prstGeom>
        </p:spPr>
      </p:pic>
    </p:spTree>
    <p:extLst>
      <p:ext uri="{BB962C8B-B14F-4D97-AF65-F5344CB8AC3E}">
        <p14:creationId xmlns:p14="http://schemas.microsoft.com/office/powerpoint/2010/main" val="1490160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r>
              <a:rPr lang="es-ES" dirty="0"/>
              <a:t>ENLACE ENTRE HUBS o SWITCHS.</a:t>
            </a:r>
          </a:p>
          <a:p>
            <a:pPr marL="0" indent="0" algn="just">
              <a:buNone/>
            </a:pPr>
            <a:r>
              <a:rPr lang="es-ES" dirty="0"/>
              <a:t>En las instalaciones reales es habitual tener que utilizar más de un </a:t>
            </a:r>
            <a:r>
              <a:rPr lang="es-ES" dirty="0" err="1"/>
              <a:t>hub</a:t>
            </a:r>
            <a:r>
              <a:rPr lang="es-ES" dirty="0"/>
              <a:t> o </a:t>
            </a:r>
            <a:r>
              <a:rPr lang="es-ES" dirty="0" err="1"/>
              <a:t>switchs</a:t>
            </a:r>
            <a:r>
              <a:rPr lang="es-ES" dirty="0"/>
              <a:t>.</a:t>
            </a:r>
          </a:p>
          <a:p>
            <a:pPr marL="0" indent="0" algn="just">
              <a:buNone/>
            </a:pPr>
            <a:r>
              <a:rPr lang="es-ES" dirty="0"/>
              <a:t>También estos enlaces se llaman apilamientos de </a:t>
            </a:r>
            <a:r>
              <a:rPr lang="es-ES" dirty="0" err="1"/>
              <a:t>hubs</a:t>
            </a:r>
            <a:r>
              <a:rPr lang="es-ES" dirty="0"/>
              <a:t> o </a:t>
            </a:r>
            <a:r>
              <a:rPr lang="es-ES" dirty="0" err="1"/>
              <a:t>switchs</a:t>
            </a:r>
            <a:r>
              <a:rPr lang="es-ES" dirty="0"/>
              <a:t>. El término "apilamiento" se refiere típicamente a una interconexión entre conmutadores</a:t>
            </a:r>
          </a:p>
          <a:p>
            <a:pPr marL="0" indent="0" algn="just">
              <a:buNone/>
            </a:pPr>
            <a:r>
              <a:rPr lang="es-ES" dirty="0"/>
              <a:t>Para apilar o enlazar dos </a:t>
            </a:r>
            <a:r>
              <a:rPr lang="es-ES" dirty="0" err="1"/>
              <a:t>switchs</a:t>
            </a:r>
            <a:r>
              <a:rPr lang="es-ES" dirty="0"/>
              <a:t> debes conectar un cable directo o lineal en los </a:t>
            </a:r>
            <a:r>
              <a:rPr lang="es-ES" dirty="0" err="1"/>
              <a:t>switchs</a:t>
            </a:r>
            <a:r>
              <a:rPr lang="es-ES" dirty="0"/>
              <a:t>.</a:t>
            </a:r>
          </a:p>
          <a:p>
            <a:pPr marL="0" indent="0" algn="just">
              <a:buNone/>
            </a:pPr>
            <a:endParaRPr lang="es-ES" dirty="0"/>
          </a:p>
        </p:txBody>
      </p:sp>
    </p:spTree>
    <p:extLst>
      <p:ext uri="{BB962C8B-B14F-4D97-AF65-F5344CB8AC3E}">
        <p14:creationId xmlns:p14="http://schemas.microsoft.com/office/powerpoint/2010/main" val="43425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endParaRPr lang="es-ES" dirty="0"/>
          </a:p>
        </p:txBody>
      </p:sp>
      <p:pic>
        <p:nvPicPr>
          <p:cNvPr id="5" name="Imagen 4">
            <a:extLst>
              <a:ext uri="{FF2B5EF4-FFF2-40B4-BE49-F238E27FC236}">
                <a16:creationId xmlns:a16="http://schemas.microsoft.com/office/drawing/2014/main" id="{7F5B2A40-366D-CC4E-B1D9-CECE03CCE932}"/>
              </a:ext>
            </a:extLst>
          </p:cNvPr>
          <p:cNvPicPr>
            <a:picLocks noChangeAspect="1"/>
          </p:cNvPicPr>
          <p:nvPr/>
        </p:nvPicPr>
        <p:blipFill>
          <a:blip r:embed="rId2"/>
          <a:stretch>
            <a:fillRect/>
          </a:stretch>
        </p:blipFill>
        <p:spPr>
          <a:xfrm>
            <a:off x="1771649" y="862211"/>
            <a:ext cx="8648700" cy="5130800"/>
          </a:xfrm>
          <a:prstGeom prst="rect">
            <a:avLst/>
          </a:prstGeom>
        </p:spPr>
      </p:pic>
    </p:spTree>
    <p:extLst>
      <p:ext uri="{BB962C8B-B14F-4D97-AF65-F5344CB8AC3E}">
        <p14:creationId xmlns:p14="http://schemas.microsoft.com/office/powerpoint/2010/main" val="57852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CONEXIÓN DE CABLES</a:t>
            </a:r>
            <a:endParaRPr lang="es-ES_tradnl" dirty="0">
              <a:uFillTx/>
            </a:endParaRPr>
          </a:p>
        </p:txBody>
      </p:sp>
      <p:sp>
        <p:nvSpPr>
          <p:cNvPr id="3" name="Marcador de contenido 2"/>
          <p:cNvSpPr>
            <a:spLocks noGrp="1"/>
          </p:cNvSpPr>
          <p:nvPr>
            <p:ph idx="1"/>
          </p:nvPr>
        </p:nvSpPr>
        <p:spPr/>
        <p:txBody>
          <a:bodyPr>
            <a:normAutofit/>
          </a:bodyPr>
          <a:lstStyle/>
          <a:p>
            <a:pPr marL="0" indent="0">
              <a:buNone/>
            </a:pPr>
            <a:r>
              <a:rPr lang="es-ES" dirty="0">
                <a:uFillTx/>
              </a:rPr>
              <a:t>COMPONENTES O DISPOSITIVOS DE RED:</a:t>
            </a:r>
          </a:p>
          <a:p>
            <a:r>
              <a:rPr lang="es-ES" dirty="0">
                <a:uFillTx/>
              </a:rPr>
              <a:t>TARJETA DE RED.</a:t>
            </a:r>
          </a:p>
          <a:p>
            <a:r>
              <a:rPr lang="es-ES" dirty="0"/>
              <a:t>DISPOSITIVOS DE RED CABLEADA:</a:t>
            </a:r>
          </a:p>
          <a:p>
            <a:pPr lvl="1"/>
            <a:r>
              <a:rPr lang="es-ES" dirty="0"/>
              <a:t>REPETIDORES.</a:t>
            </a:r>
          </a:p>
          <a:p>
            <a:pPr lvl="1"/>
            <a:r>
              <a:rPr lang="es-ES" dirty="0"/>
              <a:t>PUENTES.</a:t>
            </a:r>
          </a:p>
          <a:p>
            <a:pPr lvl="1"/>
            <a:r>
              <a:rPr lang="es-ES" dirty="0"/>
              <a:t>SWITCHES.</a:t>
            </a:r>
          </a:p>
          <a:p>
            <a:pPr lvl="1"/>
            <a:r>
              <a:rPr lang="es-ES" dirty="0"/>
              <a:t>ROUTERS.</a:t>
            </a:r>
          </a:p>
          <a:p>
            <a:pPr lvl="1"/>
            <a:r>
              <a:rPr lang="es-ES" dirty="0"/>
              <a:t>PASARELAS.</a:t>
            </a:r>
          </a:p>
        </p:txBody>
      </p:sp>
    </p:spTree>
    <p:extLst>
      <p:ext uri="{BB962C8B-B14F-4D97-AF65-F5344CB8AC3E}">
        <p14:creationId xmlns:p14="http://schemas.microsoft.com/office/powerpoint/2010/main" val="2745137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r>
              <a:rPr lang="es-ES" dirty="0"/>
              <a:t>ENLACE ENTRE HUBS o SWITCHS.</a:t>
            </a:r>
          </a:p>
          <a:p>
            <a:pPr marL="0" indent="0" algn="just">
              <a:buNone/>
            </a:pPr>
            <a:r>
              <a:rPr lang="es-ES" dirty="0"/>
              <a:t>Puede existir varios enlaces o cables entre los mismos </a:t>
            </a:r>
            <a:r>
              <a:rPr lang="es-ES" dirty="0" err="1"/>
              <a:t>switchs</a:t>
            </a:r>
            <a:r>
              <a:rPr lang="es-ES" dirty="0"/>
              <a:t> para aumentar el ancho de banda de comunicación. Esta característica no la tienen todos los </a:t>
            </a:r>
            <a:r>
              <a:rPr lang="es-ES" dirty="0" err="1"/>
              <a:t>switchs</a:t>
            </a:r>
            <a:r>
              <a:rPr lang="es-ES" dirty="0"/>
              <a:t> y tiene que ser configurable en los </a:t>
            </a:r>
            <a:r>
              <a:rPr lang="es-ES" dirty="0" err="1"/>
              <a:t>switchs</a:t>
            </a:r>
            <a:r>
              <a:rPr lang="es-ES" dirty="0"/>
              <a:t>. A estos enlaces se les llama troncal o </a:t>
            </a:r>
            <a:r>
              <a:rPr lang="es-ES" dirty="0" err="1"/>
              <a:t>trunk</a:t>
            </a:r>
            <a:r>
              <a:rPr lang="es-ES" dirty="0"/>
              <a:t>.</a:t>
            </a:r>
          </a:p>
          <a:p>
            <a:pPr marL="0" indent="0" algn="just">
              <a:buNone/>
            </a:pPr>
            <a:endParaRPr lang="es-ES" dirty="0"/>
          </a:p>
        </p:txBody>
      </p:sp>
    </p:spTree>
    <p:extLst>
      <p:ext uri="{BB962C8B-B14F-4D97-AF65-F5344CB8AC3E}">
        <p14:creationId xmlns:p14="http://schemas.microsoft.com/office/powerpoint/2010/main" val="3132363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endParaRPr lang="es-ES_tradnl" dirty="0">
              <a:uFillTx/>
            </a:endParaRPr>
          </a:p>
        </p:txBody>
      </p:sp>
      <p:pic>
        <p:nvPicPr>
          <p:cNvPr id="5" name="Marcador de contenido 4">
            <a:extLst>
              <a:ext uri="{FF2B5EF4-FFF2-40B4-BE49-F238E27FC236}">
                <a16:creationId xmlns:a16="http://schemas.microsoft.com/office/drawing/2014/main" id="{A03C0D1E-EAF5-4740-BBD3-DC14FA184BA1}"/>
              </a:ext>
            </a:extLst>
          </p:cNvPr>
          <p:cNvPicPr>
            <a:picLocks noGrp="1" noChangeAspect="1"/>
          </p:cNvPicPr>
          <p:nvPr>
            <p:ph idx="1"/>
          </p:nvPr>
        </p:nvPicPr>
        <p:blipFill>
          <a:blip r:embed="rId2"/>
          <a:stretch>
            <a:fillRect/>
          </a:stretch>
        </p:blipFill>
        <p:spPr>
          <a:xfrm>
            <a:off x="4582671" y="659567"/>
            <a:ext cx="3026657" cy="5561351"/>
          </a:xfrm>
        </p:spPr>
      </p:pic>
    </p:spTree>
    <p:extLst>
      <p:ext uri="{BB962C8B-B14F-4D97-AF65-F5344CB8AC3E}">
        <p14:creationId xmlns:p14="http://schemas.microsoft.com/office/powerpoint/2010/main" val="2084527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r>
              <a:rPr lang="es-ES" dirty="0"/>
              <a:t>ENLACE ENTRE HUBS o SWITCHS.</a:t>
            </a:r>
          </a:p>
          <a:p>
            <a:pPr marL="0" indent="0" algn="just">
              <a:buNone/>
            </a:pPr>
            <a:r>
              <a:rPr lang="es-ES" dirty="0"/>
              <a:t>No hay un "límite máximo" para el número de conmutadores en una red. Puedes agregar tantos como quieras.</a:t>
            </a:r>
          </a:p>
          <a:p>
            <a:pPr marL="0" indent="0" algn="just">
              <a:buNone/>
            </a:pPr>
            <a:r>
              <a:rPr lang="es-ES" dirty="0"/>
              <a:t>La latencia aumentará a medida que suba el número de "saltos" entre dos puntos finales y, obviamente, aumentará la complejidad y las probabilidades de fracaso a medida que añada más conmutadores.</a:t>
            </a:r>
          </a:p>
          <a:p>
            <a:pPr marL="0" indent="0" algn="just">
              <a:buNone/>
            </a:pPr>
            <a:r>
              <a:rPr lang="es-ES" dirty="0"/>
              <a:t>El número de apilamientos de </a:t>
            </a:r>
            <a:r>
              <a:rPr lang="es-ES" dirty="0" err="1"/>
              <a:t>swiches</a:t>
            </a:r>
            <a:r>
              <a:rPr lang="es-ES" dirty="0"/>
              <a:t> no debe ser superior a tres saltos.</a:t>
            </a:r>
          </a:p>
          <a:p>
            <a:pPr marL="0" indent="0" algn="just">
              <a:buNone/>
            </a:pPr>
            <a:endParaRPr lang="es-ES" dirty="0"/>
          </a:p>
        </p:txBody>
      </p:sp>
    </p:spTree>
    <p:extLst>
      <p:ext uri="{BB962C8B-B14F-4D97-AF65-F5344CB8AC3E}">
        <p14:creationId xmlns:p14="http://schemas.microsoft.com/office/powerpoint/2010/main" val="1085103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pic>
        <p:nvPicPr>
          <p:cNvPr id="4" name="Marcador de contenido 3">
            <a:extLst>
              <a:ext uri="{FF2B5EF4-FFF2-40B4-BE49-F238E27FC236}">
                <a16:creationId xmlns:a16="http://schemas.microsoft.com/office/drawing/2014/main" id="{0DF53B6A-9B52-3B42-ACF5-7EAC2BA4E68B}"/>
              </a:ext>
            </a:extLst>
          </p:cNvPr>
          <p:cNvPicPr>
            <a:picLocks noGrp="1" noChangeAspect="1"/>
          </p:cNvPicPr>
          <p:nvPr>
            <p:ph idx="1"/>
          </p:nvPr>
        </p:nvPicPr>
        <p:blipFill>
          <a:blip r:embed="rId2"/>
          <a:stretch>
            <a:fillRect/>
          </a:stretch>
        </p:blipFill>
        <p:spPr>
          <a:xfrm>
            <a:off x="2313933" y="1843790"/>
            <a:ext cx="7564133" cy="4362138"/>
          </a:xfrm>
          <a:prstGeom prst="rect">
            <a:avLst/>
          </a:prstGeom>
        </p:spPr>
      </p:pic>
    </p:spTree>
    <p:extLst>
      <p:ext uri="{BB962C8B-B14F-4D97-AF65-F5344CB8AC3E}">
        <p14:creationId xmlns:p14="http://schemas.microsoft.com/office/powerpoint/2010/main" val="3822792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r>
              <a:rPr lang="es-ES" dirty="0"/>
              <a:t>ENLACE ENTRE HUBS o SWITCHS.</a:t>
            </a:r>
          </a:p>
          <a:p>
            <a:pPr marL="0" indent="0" algn="just">
              <a:buNone/>
            </a:pPr>
            <a:r>
              <a:rPr lang="es-ES" dirty="0"/>
              <a:t>Cuando la topología global de red se hace compleja es posible que se formen bucles en la red. Un bucle en la topología de cables es cuando una trama de datos puede alcanzar su destino por varios caminos.</a:t>
            </a:r>
          </a:p>
          <a:p>
            <a:pPr marL="0" indent="0" algn="just">
              <a:buNone/>
            </a:pPr>
            <a:r>
              <a:rPr lang="es-ES" dirty="0"/>
              <a:t>Evitar siempre enlaces redundantes para impedir que se produzca tormentas de </a:t>
            </a:r>
            <a:r>
              <a:rPr lang="es-ES" dirty="0" err="1"/>
              <a:t>broadcast</a:t>
            </a:r>
            <a:r>
              <a:rPr lang="es-ES" dirty="0"/>
              <a:t>.</a:t>
            </a:r>
          </a:p>
          <a:p>
            <a:pPr marL="0" indent="0" algn="just">
              <a:buNone/>
            </a:pPr>
            <a:r>
              <a:rPr lang="es-ES" dirty="0"/>
              <a:t>Para anular los bucles existe un protocolo de red para desactivarlos a nivel lógico de la red y que los datos solo vayan por un camino. El protocolo se llama STP o </a:t>
            </a:r>
            <a:r>
              <a:rPr lang="es-ES" dirty="0" err="1"/>
              <a:t>Spanning</a:t>
            </a:r>
            <a:r>
              <a:rPr lang="es-ES" dirty="0"/>
              <a:t> </a:t>
            </a:r>
            <a:r>
              <a:rPr lang="es-ES" dirty="0" err="1"/>
              <a:t>Tree</a:t>
            </a:r>
            <a:r>
              <a:rPr lang="es-ES" dirty="0"/>
              <a:t> </a:t>
            </a:r>
            <a:r>
              <a:rPr lang="es-ES" dirty="0" err="1"/>
              <a:t>Protocol</a:t>
            </a:r>
            <a:r>
              <a:rPr lang="es-ES" dirty="0"/>
              <a:t> – Protocolo de árbol de expansión.</a:t>
            </a:r>
          </a:p>
          <a:p>
            <a:pPr marL="0" indent="0" algn="just">
              <a:buNone/>
            </a:pPr>
            <a:endParaRPr lang="es-ES" dirty="0"/>
          </a:p>
        </p:txBody>
      </p:sp>
    </p:spTree>
    <p:extLst>
      <p:ext uri="{BB962C8B-B14F-4D97-AF65-F5344CB8AC3E}">
        <p14:creationId xmlns:p14="http://schemas.microsoft.com/office/powerpoint/2010/main" val="4227993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INTERCONEXIÓN</a:t>
            </a:r>
            <a:endParaRPr lang="es-ES_tradnl" dirty="0">
              <a:uFillTx/>
            </a:endParaRPr>
          </a:p>
        </p:txBody>
      </p:sp>
      <p:sp>
        <p:nvSpPr>
          <p:cNvPr id="3" name="Marcador de contenido 2"/>
          <p:cNvSpPr>
            <a:spLocks noGrp="1"/>
          </p:cNvSpPr>
          <p:nvPr>
            <p:ph idx="1"/>
          </p:nvPr>
        </p:nvSpPr>
        <p:spPr>
          <a:xfrm>
            <a:off x="1295401" y="2556931"/>
            <a:ext cx="9601196" cy="3978779"/>
          </a:xfrm>
        </p:spPr>
        <p:txBody>
          <a:bodyPr>
            <a:normAutofit fontScale="77500" lnSpcReduction="20000"/>
          </a:bodyPr>
          <a:lstStyle/>
          <a:p>
            <a:pPr marL="0" indent="0" algn="just">
              <a:buNone/>
            </a:pPr>
            <a:r>
              <a:rPr lang="es-ES" dirty="0"/>
              <a:t>ENLACE ENTRE HUBS o SWITCHS.</a:t>
            </a:r>
          </a:p>
          <a:p>
            <a:pPr marL="0" indent="0" algn="just">
              <a:buNone/>
            </a:pPr>
            <a:r>
              <a:rPr lang="es-ES" dirty="0"/>
              <a:t>Cuando un conmutador tiene que averiguar por qué puerto puede alcanzar un destino genera una trama de </a:t>
            </a:r>
            <a:r>
              <a:rPr lang="es-ES" dirty="0" err="1"/>
              <a:t>broadcast</a:t>
            </a:r>
            <a:r>
              <a:rPr lang="es-ES" dirty="0"/>
              <a:t> contra ese destino que emite por todos sus puertos de modo que a ese nodo de destino le llegue la trama con seguridad (si está activo) y conteste al </a:t>
            </a:r>
            <a:r>
              <a:rPr lang="es-ES" dirty="0" err="1"/>
              <a:t>switch</a:t>
            </a:r>
            <a:r>
              <a:rPr lang="es-ES" dirty="0"/>
              <a:t>.</a:t>
            </a:r>
          </a:p>
          <a:p>
            <a:pPr marL="0" indent="0" algn="just">
              <a:buNone/>
            </a:pPr>
            <a:r>
              <a:rPr lang="es-ES" dirty="0"/>
              <a:t>El conmutador aprenderá por qué puerto le llega la respuesta y utilizará ese puerto para transmitir las tramas con destino en ese nodo. Las tramas de </a:t>
            </a:r>
            <a:r>
              <a:rPr lang="es-ES" dirty="0" err="1"/>
              <a:t>broadcast</a:t>
            </a:r>
            <a:r>
              <a:rPr lang="es-ES" dirty="0"/>
              <a:t> se transmiten por todos los puertos y pueden traspasar las fronteras entre </a:t>
            </a:r>
            <a:r>
              <a:rPr lang="es-ES" dirty="0" err="1"/>
              <a:t>switches</a:t>
            </a:r>
            <a:r>
              <a:rPr lang="es-ES" dirty="0"/>
              <a:t> (no así las de enrutadores, que no generan tramas de </a:t>
            </a:r>
            <a:r>
              <a:rPr lang="es-ES" dirty="0" err="1"/>
              <a:t>broadcast</a:t>
            </a:r>
            <a:r>
              <a:rPr lang="es-ES" dirty="0"/>
              <a:t>).</a:t>
            </a:r>
          </a:p>
          <a:p>
            <a:pPr marL="0" indent="0" algn="just">
              <a:buNone/>
            </a:pPr>
            <a:r>
              <a:rPr lang="es-ES" dirty="0"/>
              <a:t>Si las interconexiones entre </a:t>
            </a:r>
            <a:r>
              <a:rPr lang="es-ES" dirty="0" err="1"/>
              <a:t>switches</a:t>
            </a:r>
            <a:r>
              <a:rPr lang="es-ES" dirty="0"/>
              <a:t> forman bucles, estos pueden propagar las tramas de </a:t>
            </a:r>
            <a:r>
              <a:rPr lang="es-ES" dirty="0" err="1"/>
              <a:t>broadcast</a:t>
            </a:r>
            <a:r>
              <a:rPr lang="es-ES" dirty="0"/>
              <a:t> por estos bucles, repitiendo una y otra vez la información que transmiten, consumiendo inútilmente el ancho de banda de la red hasta el punto de que pueden llegar a inutilizarla por un consumo exhaustivo de los recursos disponibles. En este caso, se dice que se ha producido una </a:t>
            </a:r>
            <a:r>
              <a:rPr lang="es-ES" b="1" i="1" dirty="0"/>
              <a:t>tormenta de </a:t>
            </a:r>
            <a:r>
              <a:rPr lang="es-ES" b="1" i="1" dirty="0" err="1"/>
              <a:t>broadcast</a:t>
            </a:r>
            <a:r>
              <a:rPr lang="es-ES" dirty="0"/>
              <a:t>.</a:t>
            </a:r>
          </a:p>
        </p:txBody>
      </p:sp>
    </p:spTree>
    <p:extLst>
      <p:ext uri="{BB962C8B-B14F-4D97-AF65-F5344CB8AC3E}">
        <p14:creationId xmlns:p14="http://schemas.microsoft.com/office/powerpoint/2010/main" val="2783468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endParaRPr lang="es-ES_tradnl" dirty="0">
              <a:uFillTx/>
            </a:endParaRPr>
          </a:p>
        </p:txBody>
      </p:sp>
      <p:pic>
        <p:nvPicPr>
          <p:cNvPr id="5" name="Marcador de contenido 4">
            <a:extLst>
              <a:ext uri="{FF2B5EF4-FFF2-40B4-BE49-F238E27FC236}">
                <a16:creationId xmlns:a16="http://schemas.microsoft.com/office/drawing/2014/main" id="{6A8F9589-D968-D24F-BB6B-E4A63EDEC5D0}"/>
              </a:ext>
            </a:extLst>
          </p:cNvPr>
          <p:cNvPicPr>
            <a:picLocks noGrp="1" noChangeAspect="1"/>
          </p:cNvPicPr>
          <p:nvPr>
            <p:ph idx="1"/>
          </p:nvPr>
        </p:nvPicPr>
        <p:blipFill>
          <a:blip r:embed="rId2"/>
          <a:stretch>
            <a:fillRect/>
          </a:stretch>
        </p:blipFill>
        <p:spPr>
          <a:xfrm>
            <a:off x="1928831" y="854438"/>
            <a:ext cx="8334338" cy="5215771"/>
          </a:xfrm>
        </p:spPr>
      </p:pic>
    </p:spTree>
    <p:extLst>
      <p:ext uri="{BB962C8B-B14F-4D97-AF65-F5344CB8AC3E}">
        <p14:creationId xmlns:p14="http://schemas.microsoft.com/office/powerpoint/2010/main" val="3396083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DISPOSITIVOS DE CONEXIÓN DE CABLES</a:t>
            </a:r>
            <a:endParaRPr lang="es-ES_tradnl" dirty="0">
              <a:uFillTx/>
            </a:endParaRPr>
          </a:p>
        </p:txBody>
      </p:sp>
      <p:sp>
        <p:nvSpPr>
          <p:cNvPr id="3" name="Marcador de contenido 2"/>
          <p:cNvSpPr>
            <a:spLocks noGrp="1"/>
          </p:cNvSpPr>
          <p:nvPr>
            <p:ph idx="1"/>
          </p:nvPr>
        </p:nvSpPr>
        <p:spPr/>
        <p:txBody>
          <a:bodyPr>
            <a:normAutofit/>
          </a:bodyPr>
          <a:lstStyle/>
          <a:p>
            <a:pPr marL="0" indent="0">
              <a:buNone/>
            </a:pPr>
            <a:r>
              <a:rPr lang="es-ES" dirty="0">
                <a:uFillTx/>
              </a:rPr>
              <a:t>COMPONENTES O DISPOSITIVOS DE RED:</a:t>
            </a:r>
          </a:p>
          <a:p>
            <a:r>
              <a:rPr lang="es-ES" dirty="0"/>
              <a:t>DISPOSITIVOS DE RED INALÁMBRICA:</a:t>
            </a:r>
          </a:p>
          <a:p>
            <a:pPr lvl="1"/>
            <a:r>
              <a:rPr lang="es-ES" dirty="0"/>
              <a:t>REPETIDORES INALÁMBRICOS.</a:t>
            </a:r>
          </a:p>
          <a:p>
            <a:pPr lvl="1"/>
            <a:r>
              <a:rPr lang="es-ES" dirty="0"/>
              <a:t>PUNTOS DE ACCESO.</a:t>
            </a:r>
          </a:p>
          <a:p>
            <a:pPr lvl="1"/>
            <a:r>
              <a:rPr lang="es-ES" dirty="0"/>
              <a:t>PUENTES INALÁMBRICOS.</a:t>
            </a:r>
          </a:p>
        </p:txBody>
      </p:sp>
    </p:spTree>
    <p:extLst>
      <p:ext uri="{BB962C8B-B14F-4D97-AF65-F5344CB8AC3E}">
        <p14:creationId xmlns:p14="http://schemas.microsoft.com/office/powerpoint/2010/main" val="1726737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TARJETA DE RED</a:t>
            </a:r>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r>
              <a:rPr lang="es-ES" dirty="0">
                <a:uFillTx/>
              </a:rPr>
              <a:t>Adaptador de red, tarjeta de red y NIC (</a:t>
            </a:r>
            <a:r>
              <a:rPr lang="es-ES" dirty="0"/>
              <a:t>N</a:t>
            </a:r>
            <a:r>
              <a:rPr lang="es-ES" dirty="0">
                <a:uFillTx/>
              </a:rPr>
              <a:t>etwork </a:t>
            </a:r>
            <a:r>
              <a:rPr lang="es-ES" dirty="0"/>
              <a:t>I</a:t>
            </a:r>
            <a:r>
              <a:rPr lang="es-ES" dirty="0">
                <a:uFillTx/>
              </a:rPr>
              <a:t>nterface </a:t>
            </a:r>
            <a:r>
              <a:rPr lang="es-ES" dirty="0" err="1"/>
              <a:t>C</a:t>
            </a:r>
            <a:r>
              <a:rPr lang="es-ES" dirty="0" err="1">
                <a:uFillTx/>
              </a:rPr>
              <a:t>ard</a:t>
            </a:r>
            <a:r>
              <a:rPr lang="es-ES" dirty="0">
                <a:uFillTx/>
              </a:rPr>
              <a:t>). Es el adaptador o interface entre el hardware del sistema con el medio físico de </a:t>
            </a:r>
            <a:r>
              <a:rPr lang="es-ES" dirty="0"/>
              <a:t>transmisión</a:t>
            </a:r>
            <a:r>
              <a:rPr lang="es-ES" dirty="0">
                <a:uFillTx/>
              </a:rPr>
              <a:t>.</a:t>
            </a:r>
          </a:p>
          <a:p>
            <a:pPr marL="0" indent="0" algn="just">
              <a:buNone/>
            </a:pPr>
            <a:r>
              <a:rPr lang="es-ES" dirty="0"/>
              <a:t>La tarjeta de red y el sistema informático se comunican por medio del interfaz de conexión que esta integrado en la tarjeta.</a:t>
            </a:r>
          </a:p>
          <a:p>
            <a:pPr marL="0" indent="0" algn="just">
              <a:buNone/>
            </a:pPr>
            <a:r>
              <a:rPr lang="es-ES" dirty="0"/>
              <a:t>Estos dispositivos pueden ir insertados en una ranura ordenador o conectados desde el exterior al ordenador mediante algún interfaz, que suele ser estándar (por ejemplo, USB, PCI, </a:t>
            </a:r>
            <a:r>
              <a:rPr lang="es-ES" dirty="0" err="1"/>
              <a:t>PCIe</a:t>
            </a:r>
            <a:r>
              <a:rPr lang="es-ES" dirty="0"/>
              <a:t> Y PCMCIA).</a:t>
            </a:r>
          </a:p>
        </p:txBody>
      </p:sp>
    </p:spTree>
    <p:extLst>
      <p:ext uri="{BB962C8B-B14F-4D97-AF65-F5344CB8AC3E}">
        <p14:creationId xmlns:p14="http://schemas.microsoft.com/office/powerpoint/2010/main" val="304786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TARJETA DE RED</a:t>
            </a:r>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r>
              <a:rPr lang="es-ES" b="1" i="1" dirty="0"/>
              <a:t>Tarjetas internas. </a:t>
            </a:r>
            <a:r>
              <a:rPr lang="es-ES" dirty="0"/>
              <a:t>Este tipo de tarjetas suelen ir insertadas en una ranura de expansión de la placa base y proporcionan hacia el exterior de la carcasa un puerto, generalmente RJ45, ya que es el más usual en redes de área local.</a:t>
            </a:r>
          </a:p>
          <a:p>
            <a:pPr marL="0" indent="0" algn="just">
              <a:buNone/>
            </a:pPr>
            <a:r>
              <a:rPr lang="es-ES" dirty="0"/>
              <a:t>También se suele utilizar el término tarjeta de red para hacer referencia a </a:t>
            </a:r>
            <a:r>
              <a:rPr lang="es-ES" b="1" i="1" dirty="0"/>
              <a:t>dispositivos integrados en la placa base</a:t>
            </a:r>
            <a:r>
              <a:rPr lang="es-ES" dirty="0"/>
              <a:t> del equipo, como las interfaces presentes en la videoconsola o los modernos notebooks.</a:t>
            </a:r>
          </a:p>
          <a:p>
            <a:pPr marL="0" indent="0" algn="just">
              <a:buNone/>
            </a:pPr>
            <a:r>
              <a:rPr lang="es-ES" b="1" i="1" dirty="0"/>
              <a:t>Adaptadores externos.</a:t>
            </a:r>
            <a:r>
              <a:rPr lang="es-ES" dirty="0"/>
              <a:t> En este segundo caso, normalmente se conectan al ordenador a través de un puerto USB.</a:t>
            </a:r>
          </a:p>
        </p:txBody>
      </p:sp>
    </p:spTree>
    <p:extLst>
      <p:ext uri="{BB962C8B-B14F-4D97-AF65-F5344CB8AC3E}">
        <p14:creationId xmlns:p14="http://schemas.microsoft.com/office/powerpoint/2010/main" val="384475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TARJETA DE RED</a:t>
            </a:r>
            <a:endParaRPr lang="es-ES_tradnl" dirty="0">
              <a:uFillTx/>
            </a:endParaRPr>
          </a:p>
        </p:txBody>
      </p:sp>
      <p:sp>
        <p:nvSpPr>
          <p:cNvPr id="3" name="Marcador de contenido 2"/>
          <p:cNvSpPr>
            <a:spLocks noGrp="1"/>
          </p:cNvSpPr>
          <p:nvPr>
            <p:ph idx="1"/>
          </p:nvPr>
        </p:nvSpPr>
        <p:spPr/>
        <p:txBody>
          <a:bodyPr>
            <a:normAutofit/>
          </a:bodyPr>
          <a:lstStyle/>
          <a:p>
            <a:pPr marL="0" indent="0" algn="just">
              <a:buNone/>
            </a:pPr>
            <a:r>
              <a:rPr lang="es-ES" dirty="0"/>
              <a:t>Los parámetros que suelen determinar la elección de un adaptador son:</a:t>
            </a:r>
          </a:p>
          <a:p>
            <a:pPr algn="just"/>
            <a:r>
              <a:rPr lang="es-ES" dirty="0"/>
              <a:t>Los estándares que cumple y el tipo de puerto que tiene para conectar el equipo a la red.</a:t>
            </a:r>
          </a:p>
          <a:p>
            <a:pPr algn="just"/>
            <a:r>
              <a:rPr lang="es-ES" dirty="0"/>
              <a:t>La velocidad máxima de operación, alcanzándose actualmente velocidades en torno a 10 Gigabit por segundo.</a:t>
            </a:r>
          </a:p>
          <a:p>
            <a:pPr algn="just"/>
            <a:r>
              <a:rPr lang="es-ES" dirty="0"/>
              <a:t>El tipo de acceso que proporciona: cableado o inalámbrico.</a:t>
            </a:r>
          </a:p>
          <a:p>
            <a:pPr algn="just"/>
            <a:r>
              <a:rPr lang="es-ES" dirty="0">
                <a:uFillTx/>
              </a:rPr>
              <a:t>Número de puertos de conexión.</a:t>
            </a:r>
          </a:p>
          <a:p>
            <a:pPr algn="just"/>
            <a:r>
              <a:rPr lang="es-ES" dirty="0">
                <a:uFillTx/>
              </a:rPr>
              <a:t>Alcance de las tarjetas inalámbricas.</a:t>
            </a:r>
          </a:p>
        </p:txBody>
      </p:sp>
    </p:spTree>
    <p:extLst>
      <p:ext uri="{BB962C8B-B14F-4D97-AF65-F5344CB8AC3E}">
        <p14:creationId xmlns:p14="http://schemas.microsoft.com/office/powerpoint/2010/main" val="150778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TARJETA DE RED</a:t>
            </a:r>
            <a:endParaRPr lang="es-ES_tradnl" dirty="0">
              <a:uFillTx/>
            </a:endParaRPr>
          </a:p>
        </p:txBody>
      </p:sp>
      <p:pic>
        <p:nvPicPr>
          <p:cNvPr id="4" name="Marcador de contenido 3"/>
          <p:cNvPicPr>
            <a:picLocks noGrp="1" noChangeAspect="1"/>
          </p:cNvPicPr>
          <p:nvPr>
            <p:ph idx="1"/>
          </p:nvPr>
        </p:nvPicPr>
        <p:blipFill>
          <a:blip r:embed="rId2"/>
          <a:stretch>
            <a:fillRect/>
          </a:stretch>
        </p:blipFill>
        <p:spPr>
          <a:xfrm>
            <a:off x="1873248" y="634999"/>
            <a:ext cx="7539819" cy="5565711"/>
          </a:xfrm>
        </p:spPr>
      </p:pic>
    </p:spTree>
    <p:extLst>
      <p:ext uri="{BB962C8B-B14F-4D97-AF65-F5344CB8AC3E}">
        <p14:creationId xmlns:p14="http://schemas.microsoft.com/office/powerpoint/2010/main" val="395296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TARJETA DE RED</a:t>
            </a:r>
            <a:endParaRPr lang="es-ES_tradnl" dirty="0">
              <a:uFillTx/>
            </a:endParaRPr>
          </a:p>
        </p:txBody>
      </p:sp>
      <p:sp>
        <p:nvSpPr>
          <p:cNvPr id="3" name="Marcador de contenido 2"/>
          <p:cNvSpPr>
            <a:spLocks noGrp="1"/>
          </p:cNvSpPr>
          <p:nvPr>
            <p:ph idx="1"/>
          </p:nvPr>
        </p:nvSpPr>
        <p:spPr/>
        <p:txBody>
          <a:bodyPr/>
          <a:lstStyle/>
          <a:p>
            <a:endParaRPr lang="es-ES_tradnl" dirty="0"/>
          </a:p>
        </p:txBody>
      </p:sp>
      <p:pic>
        <p:nvPicPr>
          <p:cNvPr id="5" name="Imagen 4"/>
          <p:cNvPicPr>
            <a:picLocks noChangeAspect="1"/>
          </p:cNvPicPr>
          <p:nvPr/>
        </p:nvPicPr>
        <p:blipFill rotWithShape="1">
          <a:blip r:embed="rId2"/>
          <a:srcRect l="4074" t="11111" r="3518" b="10185"/>
          <a:stretch/>
        </p:blipFill>
        <p:spPr>
          <a:xfrm>
            <a:off x="3937000" y="2285999"/>
            <a:ext cx="4673600" cy="3980521"/>
          </a:xfrm>
          <a:prstGeom prst="rect">
            <a:avLst/>
          </a:prstGeom>
        </p:spPr>
      </p:pic>
    </p:spTree>
    <p:extLst>
      <p:ext uri="{BB962C8B-B14F-4D97-AF65-F5344CB8AC3E}">
        <p14:creationId xmlns:p14="http://schemas.microsoft.com/office/powerpoint/2010/main" val="341042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uFillTx/>
              </a:rPr>
              <a:t>TARJETA DE RED</a:t>
            </a:r>
            <a:endParaRPr lang="es-ES_tradnl" dirty="0">
              <a:uFillTx/>
            </a:endParaRPr>
          </a:p>
        </p:txBody>
      </p:sp>
      <p:sp>
        <p:nvSpPr>
          <p:cNvPr id="3" name="Marcador de contenido 2"/>
          <p:cNvSpPr>
            <a:spLocks noGrp="1"/>
          </p:cNvSpPr>
          <p:nvPr>
            <p:ph idx="1"/>
          </p:nvPr>
        </p:nvSpPr>
        <p:spPr/>
        <p:txBody>
          <a:bodyPr>
            <a:normAutofit/>
          </a:bodyPr>
          <a:lstStyle/>
          <a:p>
            <a:pPr marL="0" indent="0">
              <a:buNone/>
            </a:pPr>
            <a:r>
              <a:rPr lang="es-ES" dirty="0">
                <a:uFillTx/>
              </a:rPr>
              <a:t>Se debe pinchar la tarjeta de red en los slot de la placa. Debe coincidir el tipo de slot de placa con el tipo de interfaz de la tarjeta de red.</a:t>
            </a:r>
          </a:p>
          <a:p>
            <a:pPr marL="0" indent="0">
              <a:buNone/>
            </a:pPr>
            <a:r>
              <a:rPr lang="es-ES" dirty="0">
                <a:uFillTx/>
              </a:rPr>
              <a:t>Disponen de una dirección MAC (media </a:t>
            </a:r>
            <a:r>
              <a:rPr lang="es-ES" dirty="0" err="1">
                <a:uFillTx/>
              </a:rPr>
              <a:t>access</a:t>
            </a:r>
            <a:r>
              <a:rPr lang="es-ES" dirty="0">
                <a:uFillTx/>
              </a:rPr>
              <a:t> control). Dirección única y dada por el fabricante. Para la capa de INTERFAZ DE RED de la estructura TCP/IP.</a:t>
            </a:r>
          </a:p>
          <a:p>
            <a:pPr marL="0" indent="0">
              <a:buNone/>
            </a:pPr>
            <a:r>
              <a:rPr lang="es-ES" dirty="0"/>
              <a:t>Instalar el Controlador / driver – más actualizado.</a:t>
            </a:r>
          </a:p>
        </p:txBody>
      </p:sp>
    </p:spTree>
    <p:extLst>
      <p:ext uri="{BB962C8B-B14F-4D97-AF65-F5344CB8AC3E}">
        <p14:creationId xmlns:p14="http://schemas.microsoft.com/office/powerpoint/2010/main" val="12986809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1634</Words>
  <Application>Microsoft Macintosh PowerPoint</Application>
  <PresentationFormat>Panorámica</PresentationFormat>
  <Paragraphs>98</Paragraphs>
  <Slides>26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26</vt:i4>
      </vt:variant>
    </vt:vector>
  </HeadingPairs>
  <TitlesOfParts>
    <vt:vector size="30" baseType="lpstr">
      <vt:lpstr>Arial</vt:lpstr>
      <vt:lpstr>Calibri</vt:lpstr>
      <vt:lpstr>Calibri Light</vt:lpstr>
      <vt:lpstr>Tema de Office</vt:lpstr>
      <vt:lpstr>DISPOSITIVOS DE RED</vt:lpstr>
      <vt:lpstr>DISPOSITIVOS DE CONEXIÓN DE CABLES</vt:lpstr>
      <vt:lpstr>DISPOSITIVOS DE CONEXIÓN DE CABLES</vt:lpstr>
      <vt:lpstr>TARJETA DE RED</vt:lpstr>
      <vt:lpstr>TARJETA DE RED</vt:lpstr>
      <vt:lpstr>TARJETA DE RED</vt:lpstr>
      <vt:lpstr>TARJETA DE RED</vt:lpstr>
      <vt:lpstr>TARJETA DE RED</vt:lpstr>
      <vt:lpstr>TARJETA DE RED</vt:lpstr>
      <vt:lpstr>DISPOSITIVOS DE INTERCONEXIÓN</vt:lpstr>
      <vt:lpstr>DISPOSITIVOS DE INTERCONEXIÓN</vt:lpstr>
      <vt:lpstr>DISPOSITIVOS DE INTERCONEXIÓN</vt:lpstr>
      <vt:lpstr>DISPOSITIVOS DE INTERCONEXIÓN</vt:lpstr>
      <vt:lpstr>DISPOSITIVOS DE INTERCONEXIÓN</vt:lpstr>
      <vt:lpstr>DISPOSITIVOS DE INTERCONEXIÓN</vt:lpstr>
      <vt:lpstr>DISPOSITIVOS DE INTERCONEXIÓN</vt:lpstr>
      <vt:lpstr>Presentación de PowerPoint</vt:lpstr>
      <vt:lpstr>DISPOSITIVOS DE INTERCONEXIÓN</vt:lpstr>
      <vt:lpstr>Presentación de PowerPoint</vt:lpstr>
      <vt:lpstr>DISPOSITIVOS DE INTERCONEXIÓN</vt:lpstr>
      <vt:lpstr>Presentación de PowerPoint</vt:lpstr>
      <vt:lpstr>DISPOSITIVOS DE INTERCONEXIÓN</vt:lpstr>
      <vt:lpstr>DISPOSITIVOS DE INTERCONEXIÓN</vt:lpstr>
      <vt:lpstr>DISPOSITIVOS DE INTERCONEXIÓN</vt:lpstr>
      <vt:lpstr>DISPOSITIVOS DE INTERCONEXIÓN</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DISPOSITIVOS DE RED</dc:title>
  <dc:creator>Usuario de Microsoft Office</dc:creator>
  <cp:lastModifiedBy>Juan Apellaniz Caño</cp:lastModifiedBy>
  <cp:revision>4</cp:revision>
  <dcterms:created xsi:type="dcterms:W3CDTF">2018-02-28T15:04:28Z</dcterms:created>
  <dcterms:modified xsi:type="dcterms:W3CDTF">2018-11-06T10:56:03Z</dcterms:modified>
</cp:coreProperties>
</file>